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861" r:id="rId2"/>
    <p:sldId id="1302" r:id="rId3"/>
    <p:sldId id="1306" r:id="rId4"/>
    <p:sldId id="1311" r:id="rId5"/>
    <p:sldId id="1303" r:id="rId6"/>
    <p:sldId id="1312" r:id="rId7"/>
    <p:sldId id="1313" r:id="rId8"/>
    <p:sldId id="1314" r:id="rId9"/>
    <p:sldId id="1310" r:id="rId10"/>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40FF"/>
    <a:srgbClr val="FFFF66"/>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10" autoAdjust="0"/>
    <p:restoredTop sz="88642" autoAdjust="0"/>
  </p:normalViewPr>
  <p:slideViewPr>
    <p:cSldViewPr>
      <p:cViewPr varScale="1">
        <p:scale>
          <a:sx n="197" d="100"/>
          <a:sy n="197" d="100"/>
        </p:scale>
        <p:origin x="216" y="53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12/31/22</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41604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638986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254532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894690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1906449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0686145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796132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556583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Jude 1-16</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795" y="0"/>
            <a:ext cx="9144000" cy="469032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400" b="1" baseline="30000" dirty="0">
                <a:solidFill>
                  <a:schemeClr val="bg1"/>
                </a:solidFill>
                <a:effectLst/>
                <a:latin typeface="Times New Roman" panose="02020603050405020304" pitchFamily="18" charset="0"/>
                <a:ea typeface="Times New Roman" panose="02020603050405020304" pitchFamily="18" charset="0"/>
              </a:rPr>
              <a:t>1 </a:t>
            </a:r>
            <a:r>
              <a:rPr lang="en-AU" sz="2400" dirty="0">
                <a:solidFill>
                  <a:schemeClr val="bg1"/>
                </a:solidFill>
                <a:effectLst/>
                <a:latin typeface="Times New Roman" panose="02020603050405020304" pitchFamily="18" charset="0"/>
                <a:ea typeface="Times New Roman" panose="02020603050405020304" pitchFamily="18" charset="0"/>
              </a:rPr>
              <a:t>Jude, a servant of Jesus Christ and brother of James, </a:t>
            </a:r>
            <a:endParaRPr lang="en-AU" sz="2400" dirty="0">
              <a:solidFill>
                <a:schemeClr val="bg1"/>
              </a:solidFill>
              <a:effectLst/>
              <a:latin typeface="Calibri" panose="020F0502020204030204" pitchFamily="34" charset="0"/>
              <a:ea typeface="Times New Roman" panose="02020603050405020304" pitchFamily="18" charset="0"/>
            </a:endParaRPr>
          </a:p>
          <a:p>
            <a:pPr indent="152400">
              <a:lnSpc>
                <a:spcPct val="115000"/>
              </a:lnSpc>
              <a:spcAft>
                <a:spcPts val="1000"/>
              </a:spcAft>
            </a:pPr>
            <a:r>
              <a:rPr lang="en-AU" sz="2400" dirty="0">
                <a:solidFill>
                  <a:schemeClr val="bg1"/>
                </a:solidFill>
                <a:effectLst/>
                <a:latin typeface="Times New Roman" panose="02020603050405020304" pitchFamily="18" charset="0"/>
                <a:ea typeface="Times New Roman" panose="02020603050405020304" pitchFamily="18" charset="0"/>
              </a:rPr>
              <a:t>To those who are called, beloved in God the Father and kept for Jesus Christ: </a:t>
            </a:r>
            <a:endParaRPr lang="en-AU" sz="2400" dirty="0">
              <a:solidFill>
                <a:schemeClr val="bg1"/>
              </a:solidFill>
              <a:effectLst/>
              <a:latin typeface="Calibri" panose="020F0502020204030204" pitchFamily="34" charset="0"/>
              <a:ea typeface="Times New Roman" panose="02020603050405020304" pitchFamily="18" charset="0"/>
            </a:endParaRPr>
          </a:p>
          <a:p>
            <a:pPr indent="152400">
              <a:lnSpc>
                <a:spcPct val="115000"/>
              </a:lnSpc>
              <a:spcAft>
                <a:spcPts val="1000"/>
              </a:spcAft>
            </a:pPr>
            <a:r>
              <a:rPr lang="en-AU" sz="2400" b="1" baseline="30000" dirty="0">
                <a:solidFill>
                  <a:schemeClr val="bg1"/>
                </a:solidFill>
                <a:effectLst/>
                <a:latin typeface="Times New Roman" panose="02020603050405020304" pitchFamily="18" charset="0"/>
                <a:ea typeface="Times New Roman" panose="02020603050405020304" pitchFamily="18" charset="0"/>
              </a:rPr>
              <a:t>2 </a:t>
            </a:r>
            <a:r>
              <a:rPr lang="en-AU" sz="2400" dirty="0">
                <a:solidFill>
                  <a:schemeClr val="bg1"/>
                </a:solidFill>
                <a:effectLst/>
                <a:latin typeface="Times New Roman" panose="02020603050405020304" pitchFamily="18" charset="0"/>
                <a:ea typeface="Times New Roman" panose="02020603050405020304" pitchFamily="18" charset="0"/>
              </a:rPr>
              <a:t>May mercy, peace, and love be multiplied to you. </a:t>
            </a:r>
            <a:endParaRPr lang="en-AU" sz="2400" dirty="0">
              <a:solidFill>
                <a:schemeClr val="bg1"/>
              </a:solidFill>
              <a:effectLst/>
              <a:latin typeface="Calibri" panose="020F0502020204030204" pitchFamily="34" charset="0"/>
              <a:ea typeface="Times New Roman" panose="02020603050405020304" pitchFamily="18" charset="0"/>
            </a:endParaRPr>
          </a:p>
          <a:p>
            <a:pPr indent="152400">
              <a:lnSpc>
                <a:spcPct val="115000"/>
              </a:lnSpc>
              <a:spcAft>
                <a:spcPts val="1000"/>
              </a:spcAft>
            </a:pPr>
            <a:r>
              <a:rPr lang="en-AU" sz="2400" b="1" baseline="30000" dirty="0">
                <a:solidFill>
                  <a:schemeClr val="bg1"/>
                </a:solidFill>
                <a:effectLst/>
                <a:latin typeface="Times New Roman" panose="02020603050405020304" pitchFamily="18" charset="0"/>
                <a:ea typeface="Times New Roman" panose="02020603050405020304" pitchFamily="18" charset="0"/>
              </a:rPr>
              <a:t>3 </a:t>
            </a:r>
            <a:r>
              <a:rPr lang="en-AU" sz="2400" dirty="0">
                <a:solidFill>
                  <a:schemeClr val="bg1"/>
                </a:solidFill>
                <a:effectLst/>
                <a:latin typeface="Times New Roman" panose="02020603050405020304" pitchFamily="18" charset="0"/>
                <a:ea typeface="Times New Roman" panose="02020603050405020304" pitchFamily="18" charset="0"/>
              </a:rPr>
              <a:t>Beloved, although I was very eager to write to you about our common salvation, I found it necessary to write appealing to you to contend for the faith that was once for all delivered to the saints.  </a:t>
            </a:r>
            <a:r>
              <a:rPr lang="en-AU" sz="2400" b="1" baseline="30000" dirty="0">
                <a:solidFill>
                  <a:schemeClr val="bg1"/>
                </a:solidFill>
                <a:effectLst/>
                <a:latin typeface="Times New Roman" panose="02020603050405020304" pitchFamily="18" charset="0"/>
                <a:ea typeface="Times New Roman" panose="02020603050405020304" pitchFamily="18" charset="0"/>
              </a:rPr>
              <a:t>4 </a:t>
            </a:r>
            <a:r>
              <a:rPr lang="en-AU" sz="2400" dirty="0">
                <a:solidFill>
                  <a:schemeClr val="bg1"/>
                </a:solidFill>
                <a:effectLst/>
                <a:latin typeface="Times New Roman" panose="02020603050405020304" pitchFamily="18" charset="0"/>
                <a:ea typeface="Times New Roman" panose="02020603050405020304" pitchFamily="18" charset="0"/>
              </a:rPr>
              <a:t>For certain people have crept in unnoticed who long ago were designated for this condemnation, ungodly people, who pervert the grace of our God into sensuality and deny our only Master and Lord, Jesus Christ. </a:t>
            </a:r>
            <a:endParaRPr lang="en-A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3972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3046988"/>
          </a:xfrm>
          <a:prstGeom prst="rect">
            <a:avLst/>
          </a:prstGeom>
          <a:noFill/>
          <a:ln w="9525">
            <a:noFill/>
            <a:miter lim="800000"/>
            <a:headEnd/>
            <a:tailEnd/>
          </a:ln>
        </p:spPr>
        <p:txBody>
          <a:bodyPr wrap="square">
            <a:prstTxWarp prst="textNoShape">
              <a:avLst/>
            </a:prstTxWarp>
            <a:spAutoFit/>
          </a:bodyPr>
          <a:lstStyle/>
          <a:p>
            <a:pPr indent="152400"/>
            <a:r>
              <a:rPr lang="en-AU" sz="2400" b="1" baseline="30000" dirty="0">
                <a:solidFill>
                  <a:schemeClr val="bg1"/>
                </a:solidFill>
                <a:effectLst/>
                <a:latin typeface="Times New Roman" panose="02020603050405020304" pitchFamily="18" charset="0"/>
                <a:ea typeface="Times New Roman" panose="02020603050405020304" pitchFamily="18" charset="0"/>
              </a:rPr>
              <a:t>5 </a:t>
            </a:r>
            <a:r>
              <a:rPr lang="en-AU" sz="2400" dirty="0">
                <a:solidFill>
                  <a:schemeClr val="bg1"/>
                </a:solidFill>
                <a:effectLst/>
                <a:latin typeface="Times New Roman" panose="02020603050405020304" pitchFamily="18" charset="0"/>
                <a:ea typeface="Times New Roman" panose="02020603050405020304" pitchFamily="18" charset="0"/>
              </a:rPr>
              <a:t>Now I want to remind you, although you once fully knew it, that Jesus, who saved a people out of the land of Egypt, afterward destroyed those who did not believe.  </a:t>
            </a:r>
            <a:r>
              <a:rPr lang="en-AU" sz="2400" b="1" baseline="30000" dirty="0">
                <a:solidFill>
                  <a:schemeClr val="bg1"/>
                </a:solidFill>
                <a:effectLst/>
                <a:latin typeface="Times New Roman" panose="02020603050405020304" pitchFamily="18" charset="0"/>
                <a:ea typeface="Times New Roman" panose="02020603050405020304" pitchFamily="18" charset="0"/>
              </a:rPr>
              <a:t>6 </a:t>
            </a:r>
            <a:r>
              <a:rPr lang="en-AU" sz="2400" dirty="0">
                <a:solidFill>
                  <a:schemeClr val="bg1"/>
                </a:solidFill>
                <a:effectLst/>
                <a:latin typeface="Times New Roman" panose="02020603050405020304" pitchFamily="18" charset="0"/>
                <a:ea typeface="Times New Roman" panose="02020603050405020304" pitchFamily="18" charset="0"/>
              </a:rPr>
              <a:t>And the angels who did not stay within their own position of authority, but left their proper dwelling, he has kept in eternal chains under gloomy darkness until the judgment of the great day— </a:t>
            </a:r>
            <a:r>
              <a:rPr lang="en-AU" sz="2400" b="1" baseline="30000" dirty="0">
                <a:solidFill>
                  <a:schemeClr val="bg1"/>
                </a:solidFill>
                <a:effectLst/>
                <a:latin typeface="Times New Roman" panose="02020603050405020304" pitchFamily="18" charset="0"/>
                <a:ea typeface="Times New Roman" panose="02020603050405020304" pitchFamily="18" charset="0"/>
              </a:rPr>
              <a:t>7 </a:t>
            </a:r>
            <a:r>
              <a:rPr lang="en-AU" sz="2400" dirty="0">
                <a:solidFill>
                  <a:schemeClr val="bg1"/>
                </a:solidFill>
                <a:effectLst/>
                <a:latin typeface="Times New Roman" panose="02020603050405020304" pitchFamily="18" charset="0"/>
                <a:ea typeface="Times New Roman" panose="02020603050405020304" pitchFamily="18" charset="0"/>
              </a:rPr>
              <a:t>just as Sodom and Gomorrah and the surrounding cities, which likewise indulged in sexual immorality and pursued unnatural desire, serve as an example by undergoing a punishment of eternal fire.</a:t>
            </a:r>
            <a:r>
              <a:rPr lang="en-AU" sz="2400" dirty="0">
                <a:solidFill>
                  <a:schemeClr val="bg1"/>
                </a:solidFill>
                <a:effectLst/>
              </a:rPr>
              <a:t> </a:t>
            </a:r>
            <a:endParaRPr lang="en-AU" sz="24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02671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765040"/>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250" b="1" baseline="30000" dirty="0">
                <a:solidFill>
                  <a:schemeClr val="bg1"/>
                </a:solidFill>
                <a:effectLst/>
                <a:latin typeface="Times New Roman" panose="02020603050405020304" pitchFamily="18" charset="0"/>
                <a:ea typeface="Times New Roman" panose="02020603050405020304" pitchFamily="18" charset="0"/>
              </a:rPr>
              <a:t>8 </a:t>
            </a:r>
            <a:r>
              <a:rPr lang="en-AU" sz="2250" dirty="0">
                <a:solidFill>
                  <a:schemeClr val="bg1"/>
                </a:solidFill>
                <a:effectLst/>
                <a:latin typeface="Times New Roman" panose="02020603050405020304" pitchFamily="18" charset="0"/>
                <a:ea typeface="Times New Roman" panose="02020603050405020304" pitchFamily="18" charset="0"/>
              </a:rPr>
              <a:t>Yet in like manner these people also, relying on their dreams, defile the flesh, reject authority, and blaspheme the glorious ones.  </a:t>
            </a:r>
            <a:r>
              <a:rPr lang="en-AU" sz="2250" b="1" baseline="30000" dirty="0">
                <a:solidFill>
                  <a:schemeClr val="bg1"/>
                </a:solidFill>
                <a:effectLst/>
                <a:latin typeface="Times New Roman" panose="02020603050405020304" pitchFamily="18" charset="0"/>
                <a:ea typeface="Times New Roman" panose="02020603050405020304" pitchFamily="18" charset="0"/>
              </a:rPr>
              <a:t>9 </a:t>
            </a:r>
            <a:r>
              <a:rPr lang="en-AU" sz="2250" dirty="0">
                <a:solidFill>
                  <a:schemeClr val="bg1"/>
                </a:solidFill>
                <a:effectLst/>
                <a:latin typeface="Times New Roman" panose="02020603050405020304" pitchFamily="18" charset="0"/>
                <a:ea typeface="Times New Roman" panose="02020603050405020304" pitchFamily="18" charset="0"/>
              </a:rPr>
              <a:t>But when the archangel Michael, contending with the devil, was disputing about the body of Moses, he did not presume to pronounce a blasphemous judgment, but said, “The Lord rebuke you.”  </a:t>
            </a:r>
            <a:r>
              <a:rPr lang="en-AU" sz="2250" b="1" baseline="30000" dirty="0">
                <a:solidFill>
                  <a:schemeClr val="bg1"/>
                </a:solidFill>
                <a:effectLst/>
                <a:latin typeface="Times New Roman" panose="02020603050405020304" pitchFamily="18" charset="0"/>
                <a:ea typeface="Times New Roman" panose="02020603050405020304" pitchFamily="18" charset="0"/>
              </a:rPr>
              <a:t>10 </a:t>
            </a:r>
            <a:r>
              <a:rPr lang="en-AU" sz="2250" dirty="0">
                <a:solidFill>
                  <a:schemeClr val="bg1"/>
                </a:solidFill>
                <a:effectLst/>
                <a:latin typeface="Times New Roman" panose="02020603050405020304" pitchFamily="18" charset="0"/>
                <a:ea typeface="Times New Roman" panose="02020603050405020304" pitchFamily="18" charset="0"/>
              </a:rPr>
              <a:t>But these people blaspheme all that they do not understand, and they are destroyed by all that they, like unreasoning animals, understand instinctively.  </a:t>
            </a:r>
            <a:r>
              <a:rPr lang="en-AU" sz="2250" b="1" baseline="30000" dirty="0">
                <a:solidFill>
                  <a:schemeClr val="bg1"/>
                </a:solidFill>
                <a:effectLst/>
                <a:latin typeface="Times New Roman" panose="02020603050405020304" pitchFamily="18" charset="0"/>
                <a:ea typeface="Times New Roman" panose="02020603050405020304" pitchFamily="18" charset="0"/>
              </a:rPr>
              <a:t>11 </a:t>
            </a:r>
            <a:r>
              <a:rPr lang="en-AU" sz="2250" dirty="0">
                <a:solidFill>
                  <a:schemeClr val="bg1"/>
                </a:solidFill>
                <a:effectLst/>
                <a:latin typeface="Times New Roman" panose="02020603050405020304" pitchFamily="18" charset="0"/>
                <a:ea typeface="Times New Roman" panose="02020603050405020304" pitchFamily="18" charset="0"/>
              </a:rPr>
              <a:t>Woe to them!  For they walked in the way of Cain and abandoned themselves for the sake of gain to Balaam’s error and perished in Korah’s rebellion.  </a:t>
            </a:r>
            <a:r>
              <a:rPr lang="en-AU" sz="2250" b="1" baseline="30000" dirty="0">
                <a:solidFill>
                  <a:schemeClr val="bg1"/>
                </a:solidFill>
                <a:effectLst/>
                <a:latin typeface="Times New Roman" panose="02020603050405020304" pitchFamily="18" charset="0"/>
                <a:ea typeface="Times New Roman" panose="02020603050405020304" pitchFamily="18" charset="0"/>
              </a:rPr>
              <a:t>12 </a:t>
            </a:r>
            <a:r>
              <a:rPr lang="en-AU" sz="2250" dirty="0">
                <a:solidFill>
                  <a:schemeClr val="bg1"/>
                </a:solidFill>
                <a:effectLst/>
                <a:latin typeface="Times New Roman" panose="02020603050405020304" pitchFamily="18" charset="0"/>
                <a:ea typeface="Times New Roman" panose="02020603050405020304" pitchFamily="18" charset="0"/>
              </a:rPr>
              <a:t>These are hidden reefs at your love feasts, as they feast with you without fear, shepherds feeding themselves;  waterless clouds, swept along by winds;  fruitless trees in late autumn, twice dead, uprooted;  </a:t>
            </a:r>
            <a:r>
              <a:rPr lang="en-AU" sz="2250" b="1" baseline="30000" dirty="0">
                <a:solidFill>
                  <a:schemeClr val="bg1"/>
                </a:solidFill>
                <a:effectLst/>
                <a:latin typeface="Times New Roman" panose="02020603050405020304" pitchFamily="18" charset="0"/>
                <a:ea typeface="Times New Roman" panose="02020603050405020304" pitchFamily="18" charset="0"/>
              </a:rPr>
              <a:t>13 </a:t>
            </a:r>
            <a:r>
              <a:rPr lang="en-AU" sz="2250" dirty="0">
                <a:solidFill>
                  <a:schemeClr val="bg1"/>
                </a:solidFill>
                <a:effectLst/>
                <a:latin typeface="Times New Roman" panose="02020603050405020304" pitchFamily="18" charset="0"/>
                <a:ea typeface="Times New Roman" panose="02020603050405020304" pitchFamily="18" charset="0"/>
              </a:rPr>
              <a:t>wild waves of the sea, casting up the foam of their own shame;  wandering stars, for whom the gloom of utter darkness has been reserved forever. </a:t>
            </a:r>
            <a:endParaRPr lang="en-AU" sz="2250" dirty="0">
              <a:solidFill>
                <a:schemeClr val="bg1"/>
              </a:solidFill>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317775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346287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400" b="1" baseline="30000" dirty="0">
                <a:solidFill>
                  <a:schemeClr val="bg1"/>
                </a:solidFill>
                <a:effectLst/>
                <a:latin typeface="Times New Roman" panose="02020603050405020304" pitchFamily="18" charset="0"/>
                <a:ea typeface="Times New Roman" panose="02020603050405020304" pitchFamily="18" charset="0"/>
              </a:rPr>
              <a:t>14 </a:t>
            </a:r>
            <a:r>
              <a:rPr lang="en-AU" sz="2400" dirty="0">
                <a:solidFill>
                  <a:schemeClr val="bg1"/>
                </a:solidFill>
                <a:effectLst/>
                <a:latin typeface="Times New Roman" panose="02020603050405020304" pitchFamily="18" charset="0"/>
                <a:ea typeface="Times New Roman" panose="02020603050405020304" pitchFamily="18" charset="0"/>
              </a:rPr>
              <a:t>It was also about these that Enoch, the seventh from Adam, prophesied, saying, “Behold, the Lord comes with ten thousands of his holy ones, </a:t>
            </a:r>
            <a:r>
              <a:rPr lang="en-AU" sz="2400" b="1" baseline="30000" dirty="0">
                <a:solidFill>
                  <a:schemeClr val="bg1"/>
                </a:solidFill>
                <a:effectLst/>
                <a:latin typeface="Times New Roman" panose="02020603050405020304" pitchFamily="18" charset="0"/>
                <a:ea typeface="Times New Roman" panose="02020603050405020304" pitchFamily="18" charset="0"/>
              </a:rPr>
              <a:t>15 </a:t>
            </a:r>
            <a:r>
              <a:rPr lang="en-AU" sz="2400" dirty="0">
                <a:solidFill>
                  <a:schemeClr val="bg1"/>
                </a:solidFill>
                <a:effectLst/>
                <a:latin typeface="Times New Roman" panose="02020603050405020304" pitchFamily="18" charset="0"/>
                <a:ea typeface="Times New Roman" panose="02020603050405020304" pitchFamily="18" charset="0"/>
              </a:rPr>
              <a:t>to execute judgment on all and to convict all the ungodly of all their deeds of ungodliness that they have committed in such an ungodly way, and of all the harsh things that ungodly sinners have spoken against him.”  </a:t>
            </a:r>
            <a:r>
              <a:rPr lang="en-AU" sz="2400" b="1" baseline="30000" dirty="0">
                <a:solidFill>
                  <a:schemeClr val="bg1"/>
                </a:solidFill>
                <a:effectLst/>
                <a:latin typeface="Times New Roman" panose="02020603050405020304" pitchFamily="18" charset="0"/>
                <a:ea typeface="Times New Roman" panose="02020603050405020304" pitchFamily="18" charset="0"/>
              </a:rPr>
              <a:t>16 </a:t>
            </a:r>
            <a:r>
              <a:rPr lang="en-AU" sz="2400" dirty="0">
                <a:solidFill>
                  <a:schemeClr val="bg1"/>
                </a:solidFill>
                <a:effectLst/>
                <a:latin typeface="Times New Roman" panose="02020603050405020304" pitchFamily="18" charset="0"/>
                <a:ea typeface="Times New Roman" panose="02020603050405020304" pitchFamily="18" charset="0"/>
              </a:rPr>
              <a:t>These are grumblers, malcontents, following their own sinful desires;  they are loud-mouthed boasters, showing favouritism to gain advantage.</a:t>
            </a:r>
            <a:r>
              <a:rPr lang="en-AU" sz="2400" dirty="0">
                <a:solidFill>
                  <a:schemeClr val="bg1"/>
                </a:solidFill>
                <a:effectLst/>
              </a:rPr>
              <a:t> </a:t>
            </a:r>
            <a:endParaRPr lang="en-AU" sz="2400" dirty="0">
              <a:solidFill>
                <a:schemeClr val="bg1"/>
              </a:solidFill>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638073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3318FE7-8F17-0F64-D0ED-F9BCEC4A5AA0}"/>
              </a:ext>
            </a:extLst>
          </p:cNvPr>
          <p:cNvSpPr txBox="1"/>
          <p:nvPr/>
        </p:nvSpPr>
        <p:spPr>
          <a:xfrm>
            <a:off x="0" y="430068"/>
            <a:ext cx="4572000"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Jesus’ Brothers (half brothers)</a:t>
            </a:r>
          </a:p>
        </p:txBody>
      </p:sp>
      <p:sp>
        <p:nvSpPr>
          <p:cNvPr id="3" name="TextBox 2">
            <a:extLst>
              <a:ext uri="{FF2B5EF4-FFF2-40B4-BE49-F238E27FC236}">
                <a16:creationId xmlns:a16="http://schemas.microsoft.com/office/drawing/2014/main" id="{C6E62752-DB46-ECD3-8E62-B75AA8F45001}"/>
              </a:ext>
            </a:extLst>
          </p:cNvPr>
          <p:cNvSpPr txBox="1"/>
          <p:nvPr/>
        </p:nvSpPr>
        <p:spPr>
          <a:xfrm>
            <a:off x="0" y="744907"/>
            <a:ext cx="8172399" cy="286232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James </a:t>
            </a:r>
          </a:p>
          <a:p>
            <a:pPr marL="742950" lvl="1" indent="-285750">
              <a:buSzPct val="70000"/>
              <a:buFont typeface="Courier New" panose="02070309020205020404" pitchFamily="49" charset="0"/>
              <a:buChar char="o"/>
            </a:pPr>
            <a:r>
              <a:rPr lang="en-AU" dirty="0">
                <a:solidFill>
                  <a:schemeClr val="bg1"/>
                </a:solidFill>
                <a:latin typeface="Times New Roman" panose="02020603050405020304" pitchFamily="18" charset="0"/>
                <a:cs typeface="Times New Roman" panose="02020603050405020304" pitchFamily="18" charset="0"/>
              </a:rPr>
              <a:t>became the leader of the Jerusalem church;  </a:t>
            </a:r>
          </a:p>
          <a:p>
            <a:pPr marL="742950" lvl="1" indent="-285750">
              <a:buSzPct val="70000"/>
              <a:buFont typeface="Courier New" panose="02070309020205020404" pitchFamily="49" charset="0"/>
              <a:buChar char="o"/>
            </a:pPr>
            <a:r>
              <a:rPr lang="en-AU" dirty="0">
                <a:solidFill>
                  <a:schemeClr val="bg1"/>
                </a:solidFill>
                <a:latin typeface="Times New Roman" panose="02020603050405020304" pitchFamily="18" charset="0"/>
                <a:cs typeface="Times New Roman" panose="02020603050405020304" pitchFamily="18" charset="0"/>
              </a:rPr>
              <a:t>Wrote book of James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Joseph</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Simon</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Judas (not Iscariot)</a:t>
            </a:r>
          </a:p>
          <a:p>
            <a:pPr marL="742950" lvl="1" indent="-285750">
              <a:buSzPct val="70000"/>
              <a:buFont typeface="Courier New" panose="02070309020205020404" pitchFamily="49" charset="0"/>
              <a:buChar char="o"/>
            </a:pPr>
            <a:r>
              <a:rPr lang="en-AU" dirty="0">
                <a:solidFill>
                  <a:schemeClr val="bg1"/>
                </a:solidFill>
                <a:latin typeface="Times New Roman" panose="02020603050405020304" pitchFamily="18" charset="0"/>
                <a:cs typeface="Times New Roman" panose="02020603050405020304" pitchFamily="18" charset="0"/>
              </a:rPr>
              <a:t>Translators give him the nickname “Jude” so as not to confuse</a:t>
            </a:r>
          </a:p>
          <a:p>
            <a:pPr marL="742950" lvl="1" indent="-285750">
              <a:buSzPct val="70000"/>
              <a:buFont typeface="Courier New" panose="02070309020205020404" pitchFamily="49" charset="0"/>
              <a:buChar char="o"/>
            </a:pPr>
            <a:r>
              <a:rPr lang="en-AU" dirty="0">
                <a:solidFill>
                  <a:schemeClr val="bg1"/>
                </a:solidFill>
                <a:latin typeface="Times New Roman" panose="02020603050405020304" pitchFamily="18" charset="0"/>
                <a:cs typeface="Times New Roman" panose="02020603050405020304" pitchFamily="18" charset="0"/>
              </a:rPr>
              <a:t>brother of James</a:t>
            </a:r>
          </a:p>
          <a:p>
            <a:pPr marL="742950" lvl="1" indent="-285750">
              <a:buSzPct val="70000"/>
              <a:buFont typeface="Courier New" panose="02070309020205020404" pitchFamily="49" charset="0"/>
              <a:buChar char="o"/>
            </a:pPr>
            <a:r>
              <a:rPr lang="en-AU" dirty="0">
                <a:solidFill>
                  <a:schemeClr val="bg1"/>
                </a:solidFill>
                <a:latin typeface="Times New Roman" panose="02020603050405020304" pitchFamily="18" charset="0"/>
                <a:cs typeface="Times New Roman" panose="02020603050405020304" pitchFamily="18" charset="0"/>
              </a:rPr>
              <a:t>Slave of Jesus Christ</a:t>
            </a:r>
          </a:p>
          <a:p>
            <a:pPr marL="742950" lvl="1" indent="-285750">
              <a:buSzPct val="70000"/>
              <a:buFont typeface="Courier New" panose="02070309020205020404" pitchFamily="49" charset="0"/>
              <a:buChar char="o"/>
            </a:pPr>
            <a:r>
              <a:rPr lang="en-AU" dirty="0">
                <a:solidFill>
                  <a:schemeClr val="bg1"/>
                </a:solidFill>
                <a:latin typeface="Times New Roman" panose="02020603050405020304" pitchFamily="18" charset="0"/>
                <a:cs typeface="Times New Roman" panose="02020603050405020304" pitchFamily="18" charset="0"/>
              </a:rPr>
              <a:t>Wrote book of Jude</a:t>
            </a:r>
          </a:p>
        </p:txBody>
      </p:sp>
    </p:spTree>
    <p:extLst>
      <p:ext uri="{BB962C8B-B14F-4D97-AF65-F5344CB8AC3E}">
        <p14:creationId xmlns:p14="http://schemas.microsoft.com/office/powerpoint/2010/main" val="3408372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3318FE7-8F17-0F64-D0ED-F9BCEC4A5AA0}"/>
              </a:ext>
            </a:extLst>
          </p:cNvPr>
          <p:cNvSpPr txBox="1"/>
          <p:nvPr/>
        </p:nvSpPr>
        <p:spPr>
          <a:xfrm>
            <a:off x="-14108" y="1941080"/>
            <a:ext cx="3707904"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Beloved in God The Father</a:t>
            </a:r>
          </a:p>
        </p:txBody>
      </p:sp>
      <p:sp>
        <p:nvSpPr>
          <p:cNvPr id="3" name="TextBox 2">
            <a:extLst>
              <a:ext uri="{FF2B5EF4-FFF2-40B4-BE49-F238E27FC236}">
                <a16:creationId xmlns:a16="http://schemas.microsoft.com/office/drawing/2014/main" id="{C6E62752-DB46-ECD3-8E62-B75AA8F45001}"/>
              </a:ext>
            </a:extLst>
          </p:cNvPr>
          <p:cNvSpPr txBox="1"/>
          <p:nvPr/>
        </p:nvSpPr>
        <p:spPr>
          <a:xfrm>
            <a:off x="2611652" y="1936615"/>
            <a:ext cx="6518240"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loved us so much He sent Jesus as our Saviour</a:t>
            </a:r>
          </a:p>
        </p:txBody>
      </p:sp>
      <p:sp>
        <p:nvSpPr>
          <p:cNvPr id="15" name="Text Box 4">
            <a:extLst>
              <a:ext uri="{FF2B5EF4-FFF2-40B4-BE49-F238E27FC236}">
                <a16:creationId xmlns:a16="http://schemas.microsoft.com/office/drawing/2014/main" id="{6E47B5E6-59F6-B3C4-8641-9428510F6BDE}"/>
              </a:ext>
            </a:extLst>
          </p:cNvPr>
          <p:cNvSpPr txBox="1">
            <a:spLocks noChangeArrowheads="1"/>
          </p:cNvSpPr>
          <p:nvPr/>
        </p:nvSpPr>
        <p:spPr bwMode="auto">
          <a:xfrm>
            <a:off x="1613797" y="25575"/>
            <a:ext cx="4836573" cy="1727652"/>
          </a:xfrm>
          <a:prstGeom prst="rect">
            <a:avLst/>
          </a:prstGeom>
          <a:solidFill>
            <a:schemeClr val="bg1"/>
          </a:solid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Jude, a servant of Jesus Christ and brother of James, </a:t>
            </a:r>
            <a:endParaRPr lang="en-AU" sz="1600" dirty="0">
              <a:latin typeface="Calibri" panose="020F0502020204030204" pitchFamily="34" charset="0"/>
              <a:ea typeface="Times New Roman" panose="02020603050405020304" pitchFamily="18" charset="0"/>
            </a:endParaRPr>
          </a:p>
          <a:p>
            <a:pPr indent="152400">
              <a:lnSpc>
                <a:spcPct val="115000"/>
              </a:lnSpc>
              <a:spcAft>
                <a:spcPts val="1000"/>
              </a:spcAft>
            </a:pPr>
            <a:r>
              <a:rPr lang="en-AU" sz="1600" dirty="0">
                <a:latin typeface="Comic Sans MS" panose="030F0902030302020204" pitchFamily="66" charset="0"/>
                <a:ea typeface="Times New Roman" panose="02020603050405020304" pitchFamily="18" charset="0"/>
                <a:cs typeface="Times New Roman" panose="02020603050405020304" pitchFamily="18" charset="0"/>
              </a:rPr>
              <a:t>To those who are called, beloved in God the Father and kept for Jesus Christ: </a:t>
            </a:r>
            <a:endParaRPr lang="en-AU" sz="1600" dirty="0">
              <a:latin typeface="Calibri" panose="020F0502020204030204" pitchFamily="34" charset="0"/>
              <a:ea typeface="Times New Roman" panose="02020603050405020304" pitchFamily="18" charset="0"/>
            </a:endParaRPr>
          </a:p>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May mercy, peace, and love be multiplied to you.</a:t>
            </a:r>
            <a:r>
              <a:rPr lang="en-AU" sz="1600" dirty="0"/>
              <a:t> </a:t>
            </a:r>
            <a:endParaRPr lang="en-AU" sz="1600" b="1" dirty="0">
              <a:latin typeface="Comic Sans MS" panose="030F0902030302020204" pitchFamily="66" charset="0"/>
              <a:ea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40AFDF5F-94B6-D7A0-56CA-670ECBB45D9A}"/>
              </a:ext>
            </a:extLst>
          </p:cNvPr>
          <p:cNvSpPr txBox="1"/>
          <p:nvPr/>
        </p:nvSpPr>
        <p:spPr>
          <a:xfrm>
            <a:off x="-14108" y="2522215"/>
            <a:ext cx="1691680"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Kept for Jesus</a:t>
            </a:r>
          </a:p>
        </p:txBody>
      </p:sp>
      <p:sp>
        <p:nvSpPr>
          <p:cNvPr id="9" name="TextBox 8">
            <a:extLst>
              <a:ext uri="{FF2B5EF4-FFF2-40B4-BE49-F238E27FC236}">
                <a16:creationId xmlns:a16="http://schemas.microsoft.com/office/drawing/2014/main" id="{74A74E83-A6BA-FB07-BAF6-47FE3639B0D1}"/>
              </a:ext>
            </a:extLst>
          </p:cNvPr>
          <p:cNvSpPr txBox="1"/>
          <p:nvPr/>
        </p:nvSpPr>
        <p:spPr>
          <a:xfrm>
            <a:off x="-14108" y="2851126"/>
            <a:ext cx="1043608"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Called</a:t>
            </a:r>
          </a:p>
        </p:txBody>
      </p:sp>
      <p:sp>
        <p:nvSpPr>
          <p:cNvPr id="11" name="TextBox 10">
            <a:extLst>
              <a:ext uri="{FF2B5EF4-FFF2-40B4-BE49-F238E27FC236}">
                <a16:creationId xmlns:a16="http://schemas.microsoft.com/office/drawing/2014/main" id="{F497DD65-12BA-5AEA-DB63-9F4B01F5E0F7}"/>
              </a:ext>
            </a:extLst>
          </p:cNvPr>
          <p:cNvSpPr txBox="1"/>
          <p:nvPr/>
        </p:nvSpPr>
        <p:spPr>
          <a:xfrm>
            <a:off x="341864" y="2234930"/>
            <a:ext cx="8788027"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Those who respond to this love by submitting to Jesus as Lord become “beloved in”</a:t>
            </a:r>
          </a:p>
        </p:txBody>
      </p:sp>
      <p:sp>
        <p:nvSpPr>
          <p:cNvPr id="12" name="TextBox 11">
            <a:extLst>
              <a:ext uri="{FF2B5EF4-FFF2-40B4-BE49-F238E27FC236}">
                <a16:creationId xmlns:a16="http://schemas.microsoft.com/office/drawing/2014/main" id="{ECE8AEA1-5E3E-6EDF-46EA-0578548F664C}"/>
              </a:ext>
            </a:extLst>
          </p:cNvPr>
          <p:cNvSpPr txBox="1"/>
          <p:nvPr/>
        </p:nvSpPr>
        <p:spPr>
          <a:xfrm>
            <a:off x="1461548" y="2536886"/>
            <a:ext cx="7524327"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we keep ourselves by following in faith, God keeps us through every trial.  </a:t>
            </a:r>
          </a:p>
        </p:txBody>
      </p:sp>
      <p:sp>
        <p:nvSpPr>
          <p:cNvPr id="13" name="TextBox 12">
            <a:extLst>
              <a:ext uri="{FF2B5EF4-FFF2-40B4-BE49-F238E27FC236}">
                <a16:creationId xmlns:a16="http://schemas.microsoft.com/office/drawing/2014/main" id="{68016818-4C90-A48F-9F17-68F90F7B728F}"/>
              </a:ext>
            </a:extLst>
          </p:cNvPr>
          <p:cNvSpPr txBox="1"/>
          <p:nvPr/>
        </p:nvSpPr>
        <p:spPr>
          <a:xfrm>
            <a:off x="692060" y="2857500"/>
            <a:ext cx="8586988"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calls us to follow as His disciples.  We respond to this call</a:t>
            </a:r>
          </a:p>
        </p:txBody>
      </p:sp>
    </p:spTree>
    <p:extLst>
      <p:ext uri="{BB962C8B-B14F-4D97-AF65-F5344CB8AC3E}">
        <p14:creationId xmlns:p14="http://schemas.microsoft.com/office/powerpoint/2010/main" val="1923677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3318FE7-8F17-0F64-D0ED-F9BCEC4A5AA0}"/>
              </a:ext>
            </a:extLst>
          </p:cNvPr>
          <p:cNvSpPr txBox="1"/>
          <p:nvPr/>
        </p:nvSpPr>
        <p:spPr>
          <a:xfrm>
            <a:off x="33097" y="906677"/>
            <a:ext cx="9133018"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The attack:  “certain people” (false teachers) creep into the church (unnoticed) </a:t>
            </a:r>
          </a:p>
        </p:txBody>
      </p:sp>
      <p:sp>
        <p:nvSpPr>
          <p:cNvPr id="7" name="TextBox 6">
            <a:extLst>
              <a:ext uri="{FF2B5EF4-FFF2-40B4-BE49-F238E27FC236}">
                <a16:creationId xmlns:a16="http://schemas.microsoft.com/office/drawing/2014/main" id="{27FA82FC-B9E6-7063-05C1-7601070B42C9}"/>
              </a:ext>
            </a:extLst>
          </p:cNvPr>
          <p:cNvSpPr txBox="1"/>
          <p:nvPr/>
        </p:nvSpPr>
        <p:spPr>
          <a:xfrm>
            <a:off x="0" y="0"/>
            <a:ext cx="9144000" cy="430887"/>
          </a:xfrm>
          <a:prstGeom prst="rect">
            <a:avLst/>
          </a:prstGeom>
          <a:noFill/>
          <a:ln>
            <a:noFill/>
          </a:ln>
        </p:spPr>
        <p:txBody>
          <a:bodyPr wrap="square" rtlCol="0">
            <a:spAutoFit/>
          </a:bodyPr>
          <a:lstStyle/>
          <a:p>
            <a:pPr marL="317500" indent="-317500" algn="ctr"/>
            <a:r>
              <a:rPr lang="en-AU" sz="2200" dirty="0">
                <a:solidFill>
                  <a:srgbClr val="FFFF00"/>
                </a:solidFill>
                <a:latin typeface="Times New Roman" panose="02020603050405020304" pitchFamily="18" charset="0"/>
                <a:cs typeface="Times New Roman" panose="02020603050405020304" pitchFamily="18" charset="0"/>
              </a:rPr>
              <a:t>Contending for   THE   FAITH   </a:t>
            </a:r>
            <a:r>
              <a:rPr lang="en-AU" dirty="0">
                <a:solidFill>
                  <a:srgbClr val="FFFF00"/>
                </a:solidFill>
                <a:latin typeface="Times New Roman" panose="02020603050405020304" pitchFamily="18" charset="0"/>
                <a:cs typeface="Times New Roman" panose="02020603050405020304" pitchFamily="18" charset="0"/>
              </a:rPr>
              <a:t>that was once for all delivered to the Saints</a:t>
            </a:r>
          </a:p>
        </p:txBody>
      </p:sp>
      <p:sp>
        <p:nvSpPr>
          <p:cNvPr id="3" name="TextBox 2">
            <a:extLst>
              <a:ext uri="{FF2B5EF4-FFF2-40B4-BE49-F238E27FC236}">
                <a16:creationId xmlns:a16="http://schemas.microsoft.com/office/drawing/2014/main" id="{C6E62752-DB46-ECD3-8E62-B75AA8F45001}"/>
              </a:ext>
            </a:extLst>
          </p:cNvPr>
          <p:cNvSpPr txBox="1"/>
          <p:nvPr/>
        </p:nvSpPr>
        <p:spPr>
          <a:xfrm>
            <a:off x="0" y="337220"/>
            <a:ext cx="9144000"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Faith” – what we believe (doctrine) Teaching of Jesus &amp; His Apostles (recorded in Bible)</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Faith” is under attack in the Christian Church</a:t>
            </a:r>
          </a:p>
        </p:txBody>
      </p:sp>
      <p:sp>
        <p:nvSpPr>
          <p:cNvPr id="14" name="TextBox 13">
            <a:extLst>
              <a:ext uri="{FF2B5EF4-FFF2-40B4-BE49-F238E27FC236}">
                <a16:creationId xmlns:a16="http://schemas.microsoft.com/office/drawing/2014/main" id="{1EBA190F-4C64-E4E1-5471-3BF446977678}"/>
              </a:ext>
            </a:extLst>
          </p:cNvPr>
          <p:cNvSpPr txBox="1"/>
          <p:nvPr/>
        </p:nvSpPr>
        <p:spPr>
          <a:xfrm>
            <a:off x="539552" y="1125431"/>
            <a:ext cx="6840760" cy="369332"/>
          </a:xfrm>
          <a:prstGeom prst="rect">
            <a:avLst/>
          </a:prstGeom>
          <a:noFill/>
          <a:ln>
            <a:no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1.  They pervert the grace of God into “sensuality”</a:t>
            </a:r>
          </a:p>
        </p:txBody>
      </p:sp>
      <p:sp>
        <p:nvSpPr>
          <p:cNvPr id="16" name="TextBox 15">
            <a:extLst>
              <a:ext uri="{FF2B5EF4-FFF2-40B4-BE49-F238E27FC236}">
                <a16:creationId xmlns:a16="http://schemas.microsoft.com/office/drawing/2014/main" id="{5A3D2C11-38CB-0E58-27C3-84E6A552DEE3}"/>
              </a:ext>
            </a:extLst>
          </p:cNvPr>
          <p:cNvSpPr txBox="1"/>
          <p:nvPr/>
        </p:nvSpPr>
        <p:spPr>
          <a:xfrm>
            <a:off x="1403649" y="1376915"/>
            <a:ext cx="7488832"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Lead others into sin (often sexual sin or other physical pleasures)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Long ago, designated for condemnation and judgment of eternal fire</a:t>
            </a:r>
          </a:p>
        </p:txBody>
      </p:sp>
      <p:sp>
        <p:nvSpPr>
          <p:cNvPr id="17" name="TextBox 16">
            <a:extLst>
              <a:ext uri="{FF2B5EF4-FFF2-40B4-BE49-F238E27FC236}">
                <a16:creationId xmlns:a16="http://schemas.microsoft.com/office/drawing/2014/main" id="{A5811A10-0B9A-F47D-9AC4-831C2A6A9823}"/>
              </a:ext>
            </a:extLst>
          </p:cNvPr>
          <p:cNvSpPr txBox="1"/>
          <p:nvPr/>
        </p:nvSpPr>
        <p:spPr>
          <a:xfrm>
            <a:off x="611561" y="1931296"/>
            <a:ext cx="7848872" cy="369332"/>
          </a:xfrm>
          <a:prstGeom prst="rect">
            <a:avLst/>
          </a:prstGeom>
          <a:noFill/>
          <a:ln>
            <a:no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2.  They deny the Lordship of our </a:t>
            </a:r>
            <a:r>
              <a:rPr lang="en-AU" b="1" u="sng" dirty="0">
                <a:solidFill>
                  <a:schemeClr val="bg1"/>
                </a:solidFill>
                <a:latin typeface="Times New Roman" panose="02020603050405020304" pitchFamily="18" charset="0"/>
                <a:cs typeface="Times New Roman" panose="02020603050405020304" pitchFamily="18" charset="0"/>
              </a:rPr>
              <a:t>only</a:t>
            </a:r>
            <a:r>
              <a:rPr lang="en-AU" dirty="0">
                <a:solidFill>
                  <a:schemeClr val="bg1"/>
                </a:solidFill>
                <a:latin typeface="Times New Roman" panose="02020603050405020304" pitchFamily="18" charset="0"/>
                <a:cs typeface="Times New Roman" panose="02020603050405020304" pitchFamily="18" charset="0"/>
              </a:rPr>
              <a:t> master and Lord, Jesus Christ</a:t>
            </a:r>
          </a:p>
        </p:txBody>
      </p:sp>
      <p:sp>
        <p:nvSpPr>
          <p:cNvPr id="20" name="TextBox 19">
            <a:extLst>
              <a:ext uri="{FF2B5EF4-FFF2-40B4-BE49-F238E27FC236}">
                <a16:creationId xmlns:a16="http://schemas.microsoft.com/office/drawing/2014/main" id="{0C8C1865-53DE-424A-C3F8-434AA4845E63}"/>
              </a:ext>
            </a:extLst>
          </p:cNvPr>
          <p:cNvSpPr txBox="1"/>
          <p:nvPr/>
        </p:nvSpPr>
        <p:spPr>
          <a:xfrm>
            <a:off x="1403648" y="2235473"/>
            <a:ext cx="6672531"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is God the Son.  There is no higher authority.</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disobey Him is to deny His Lordship</a:t>
            </a:r>
          </a:p>
        </p:txBody>
      </p:sp>
      <p:sp>
        <p:nvSpPr>
          <p:cNvPr id="22" name="TextBox 21">
            <a:extLst>
              <a:ext uri="{FF2B5EF4-FFF2-40B4-BE49-F238E27FC236}">
                <a16:creationId xmlns:a16="http://schemas.microsoft.com/office/drawing/2014/main" id="{9D64AFA4-FF3C-2F22-A2D6-E5864732AFC9}"/>
              </a:ext>
            </a:extLst>
          </p:cNvPr>
          <p:cNvSpPr txBox="1"/>
          <p:nvPr/>
        </p:nvSpPr>
        <p:spPr>
          <a:xfrm>
            <a:off x="41146" y="2762250"/>
            <a:ext cx="4139280"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Three examples of Judgment</a:t>
            </a:r>
          </a:p>
        </p:txBody>
      </p:sp>
      <p:sp>
        <p:nvSpPr>
          <p:cNvPr id="23" name="TextBox 22">
            <a:extLst>
              <a:ext uri="{FF2B5EF4-FFF2-40B4-BE49-F238E27FC236}">
                <a16:creationId xmlns:a16="http://schemas.microsoft.com/office/drawing/2014/main" id="{B3B630D1-A8E1-DCDD-9492-F79412B997F8}"/>
              </a:ext>
            </a:extLst>
          </p:cNvPr>
          <p:cNvSpPr txBox="1"/>
          <p:nvPr/>
        </p:nvSpPr>
        <p:spPr>
          <a:xfrm>
            <a:off x="251520" y="3032262"/>
            <a:ext cx="8795176" cy="1200329"/>
          </a:xfrm>
          <a:prstGeom prst="rect">
            <a:avLst/>
          </a:prstGeom>
          <a:noFill/>
          <a:ln>
            <a:noFill/>
          </a:ln>
        </p:spPr>
        <p:txBody>
          <a:bodyPr wrap="square" numCol="1"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Those Jesus saved out of Egypt, He later destroyed because they were faithless</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The Angels:  God set limits on them, but in lust and pride they disobeyed</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Sodom &amp; Gomorrah:  sexual immorality and unnatural sexual desire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 an example of eternal punishment of fire</a:t>
            </a:r>
          </a:p>
        </p:txBody>
      </p:sp>
      <p:sp>
        <p:nvSpPr>
          <p:cNvPr id="24" name="TextBox 23">
            <a:extLst>
              <a:ext uri="{FF2B5EF4-FFF2-40B4-BE49-F238E27FC236}">
                <a16:creationId xmlns:a16="http://schemas.microsoft.com/office/drawing/2014/main" id="{D24B25BA-B7FB-65A4-C119-3CED61BDD474}"/>
              </a:ext>
            </a:extLst>
          </p:cNvPr>
          <p:cNvSpPr txBox="1"/>
          <p:nvPr/>
        </p:nvSpPr>
        <p:spPr>
          <a:xfrm>
            <a:off x="65700" y="4083938"/>
            <a:ext cx="1900547"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Three Offenses</a:t>
            </a:r>
          </a:p>
        </p:txBody>
      </p:sp>
      <p:sp>
        <p:nvSpPr>
          <p:cNvPr id="25" name="TextBox 24">
            <a:extLst>
              <a:ext uri="{FF2B5EF4-FFF2-40B4-BE49-F238E27FC236}">
                <a16:creationId xmlns:a16="http://schemas.microsoft.com/office/drawing/2014/main" id="{955CF39D-9415-5B64-06FB-05C7AA901B1B}"/>
              </a:ext>
            </a:extLst>
          </p:cNvPr>
          <p:cNvSpPr txBox="1"/>
          <p:nvPr/>
        </p:nvSpPr>
        <p:spPr>
          <a:xfrm>
            <a:off x="1547664" y="4127904"/>
            <a:ext cx="8795176" cy="923330"/>
          </a:xfrm>
          <a:prstGeom prst="rect">
            <a:avLst/>
          </a:prstGeom>
          <a:noFill/>
          <a:ln>
            <a:noFill/>
          </a:ln>
        </p:spPr>
        <p:txBody>
          <a:bodyPr wrap="square" numCol="1"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Defile the flesh – Approve of sexual sin &amp; other sensual sin</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Reject Authority</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Blaspheme “the glorious ones”(Put their own authority above spiritual beings)</a:t>
            </a:r>
          </a:p>
        </p:txBody>
      </p:sp>
      <p:sp>
        <p:nvSpPr>
          <p:cNvPr id="26" name="TextBox 25">
            <a:extLst>
              <a:ext uri="{FF2B5EF4-FFF2-40B4-BE49-F238E27FC236}">
                <a16:creationId xmlns:a16="http://schemas.microsoft.com/office/drawing/2014/main" id="{7A3B739A-41C2-1352-1D72-E59C34F37DA6}"/>
              </a:ext>
            </a:extLst>
          </p:cNvPr>
          <p:cNvSpPr txBox="1"/>
          <p:nvPr/>
        </p:nvSpPr>
        <p:spPr>
          <a:xfrm>
            <a:off x="10982" y="4982636"/>
            <a:ext cx="7857812"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claim to have spiritual insight, but it is only base animal instinct</a:t>
            </a:r>
          </a:p>
        </p:txBody>
      </p:sp>
      <p:sp>
        <p:nvSpPr>
          <p:cNvPr id="27" name="TextBox 26">
            <a:extLst>
              <a:ext uri="{FF2B5EF4-FFF2-40B4-BE49-F238E27FC236}">
                <a16:creationId xmlns:a16="http://schemas.microsoft.com/office/drawing/2014/main" id="{5DA8531E-3A49-8CE8-CD60-586EAD484BFB}"/>
              </a:ext>
            </a:extLst>
          </p:cNvPr>
          <p:cNvSpPr txBox="1"/>
          <p:nvPr/>
        </p:nvSpPr>
        <p:spPr>
          <a:xfrm>
            <a:off x="10982" y="5257215"/>
            <a:ext cx="9133018"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attack those who are loyal to God;   look for loopholes;   claim authority they do not have</a:t>
            </a:r>
          </a:p>
        </p:txBody>
      </p:sp>
    </p:spTree>
    <p:extLst>
      <p:ext uri="{BB962C8B-B14F-4D97-AF65-F5344CB8AC3E}">
        <p14:creationId xmlns:p14="http://schemas.microsoft.com/office/powerpoint/2010/main" val="2054255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
                                            <p:txEl>
                                              <p:pRg st="0" end="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3">
                                            <p:txEl>
                                              <p:pRg st="1" end="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3">
                                            <p:txEl>
                                              <p:pRg st="2" end="2"/>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uiExpand="1" build="p"/>
      <p:bldP spid="14" grpId="0" uiExpand="1" build="p"/>
      <p:bldP spid="16" grpId="0" uiExpand="1" build="p"/>
      <p:bldP spid="17" grpId="0" uiExpand="1" build="p"/>
      <p:bldP spid="20" grpId="0" uiExpand="1" build="p"/>
      <p:bldP spid="22" grpId="0"/>
      <p:bldP spid="23" grpId="0" uiExpand="1" build="p"/>
      <p:bldP spid="24" grpId="0"/>
      <p:bldP spid="25" grpId="0" uiExpand="1"/>
      <p:bldP spid="26" grpId="0" uiExpand="1" build="p"/>
      <p:bldP spid="2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3318FE7-8F17-0F64-D0ED-F9BCEC4A5AA0}"/>
              </a:ext>
            </a:extLst>
          </p:cNvPr>
          <p:cNvSpPr txBox="1"/>
          <p:nvPr/>
        </p:nvSpPr>
        <p:spPr>
          <a:xfrm>
            <a:off x="-7568" y="645567"/>
            <a:ext cx="9133018"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The attack:  “certain people” (false teachers) creep into the church (unnoticed) </a:t>
            </a:r>
          </a:p>
        </p:txBody>
      </p:sp>
      <p:sp>
        <p:nvSpPr>
          <p:cNvPr id="7" name="TextBox 6">
            <a:extLst>
              <a:ext uri="{FF2B5EF4-FFF2-40B4-BE49-F238E27FC236}">
                <a16:creationId xmlns:a16="http://schemas.microsoft.com/office/drawing/2014/main" id="{27FA82FC-B9E6-7063-05C1-7601070B42C9}"/>
              </a:ext>
            </a:extLst>
          </p:cNvPr>
          <p:cNvSpPr txBox="1"/>
          <p:nvPr/>
        </p:nvSpPr>
        <p:spPr>
          <a:xfrm>
            <a:off x="0" y="0"/>
            <a:ext cx="9144000" cy="430887"/>
          </a:xfrm>
          <a:prstGeom prst="rect">
            <a:avLst/>
          </a:prstGeom>
          <a:noFill/>
          <a:ln>
            <a:noFill/>
          </a:ln>
        </p:spPr>
        <p:txBody>
          <a:bodyPr wrap="square" rtlCol="0">
            <a:spAutoFit/>
          </a:bodyPr>
          <a:lstStyle/>
          <a:p>
            <a:pPr marL="317500" indent="-317500" algn="ctr"/>
            <a:r>
              <a:rPr lang="en-AU" sz="2200" dirty="0">
                <a:solidFill>
                  <a:srgbClr val="FFFF00"/>
                </a:solidFill>
                <a:latin typeface="Times New Roman" panose="02020603050405020304" pitchFamily="18" charset="0"/>
                <a:cs typeface="Times New Roman" panose="02020603050405020304" pitchFamily="18" charset="0"/>
              </a:rPr>
              <a:t>Contending for   THE   FAITH   </a:t>
            </a:r>
            <a:r>
              <a:rPr lang="en-AU" dirty="0">
                <a:solidFill>
                  <a:srgbClr val="FFFF00"/>
                </a:solidFill>
                <a:latin typeface="Times New Roman" panose="02020603050405020304" pitchFamily="18" charset="0"/>
                <a:cs typeface="Times New Roman" panose="02020603050405020304" pitchFamily="18" charset="0"/>
              </a:rPr>
              <a:t>that was once for all delivered to the Saints</a:t>
            </a:r>
          </a:p>
        </p:txBody>
      </p:sp>
      <p:sp>
        <p:nvSpPr>
          <p:cNvPr id="3" name="TextBox 2">
            <a:extLst>
              <a:ext uri="{FF2B5EF4-FFF2-40B4-BE49-F238E27FC236}">
                <a16:creationId xmlns:a16="http://schemas.microsoft.com/office/drawing/2014/main" id="{C6E62752-DB46-ECD3-8E62-B75AA8F45001}"/>
              </a:ext>
            </a:extLst>
          </p:cNvPr>
          <p:cNvSpPr txBox="1"/>
          <p:nvPr/>
        </p:nvSpPr>
        <p:spPr>
          <a:xfrm>
            <a:off x="0" y="337220"/>
            <a:ext cx="9144000"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teaching of Jesus &amp; His Apostles is under attack in the Christian Church</a:t>
            </a:r>
          </a:p>
        </p:txBody>
      </p:sp>
      <p:sp>
        <p:nvSpPr>
          <p:cNvPr id="14" name="TextBox 13">
            <a:extLst>
              <a:ext uri="{FF2B5EF4-FFF2-40B4-BE49-F238E27FC236}">
                <a16:creationId xmlns:a16="http://schemas.microsoft.com/office/drawing/2014/main" id="{1EBA190F-4C64-E4E1-5471-3BF446977678}"/>
              </a:ext>
            </a:extLst>
          </p:cNvPr>
          <p:cNvSpPr txBox="1"/>
          <p:nvPr/>
        </p:nvSpPr>
        <p:spPr>
          <a:xfrm>
            <a:off x="498886" y="864321"/>
            <a:ext cx="8571351" cy="369332"/>
          </a:xfrm>
          <a:prstGeom prst="rect">
            <a:avLst/>
          </a:prstGeom>
          <a:noFill/>
          <a:ln>
            <a:no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1.  They pervert the grace of God into “sensuality” (sexual sin &amp; other physical cravings)</a:t>
            </a:r>
          </a:p>
        </p:txBody>
      </p:sp>
      <p:sp>
        <p:nvSpPr>
          <p:cNvPr id="17" name="TextBox 16">
            <a:extLst>
              <a:ext uri="{FF2B5EF4-FFF2-40B4-BE49-F238E27FC236}">
                <a16:creationId xmlns:a16="http://schemas.microsoft.com/office/drawing/2014/main" id="{A5811A10-0B9A-F47D-9AC4-831C2A6A9823}"/>
              </a:ext>
            </a:extLst>
          </p:cNvPr>
          <p:cNvSpPr txBox="1"/>
          <p:nvPr/>
        </p:nvSpPr>
        <p:spPr>
          <a:xfrm>
            <a:off x="503095" y="1157197"/>
            <a:ext cx="7848872" cy="369332"/>
          </a:xfrm>
          <a:prstGeom prst="rect">
            <a:avLst/>
          </a:prstGeom>
          <a:noFill/>
          <a:ln>
            <a:no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2.  They deny the Lordship of our </a:t>
            </a:r>
            <a:r>
              <a:rPr lang="en-AU" b="1" u="sng" dirty="0">
                <a:solidFill>
                  <a:schemeClr val="bg1"/>
                </a:solidFill>
                <a:latin typeface="Times New Roman" panose="02020603050405020304" pitchFamily="18" charset="0"/>
                <a:cs typeface="Times New Roman" panose="02020603050405020304" pitchFamily="18" charset="0"/>
              </a:rPr>
              <a:t>only</a:t>
            </a:r>
            <a:r>
              <a:rPr lang="en-AU" dirty="0">
                <a:solidFill>
                  <a:schemeClr val="bg1"/>
                </a:solidFill>
                <a:latin typeface="Times New Roman" panose="02020603050405020304" pitchFamily="18" charset="0"/>
                <a:cs typeface="Times New Roman" panose="02020603050405020304" pitchFamily="18" charset="0"/>
              </a:rPr>
              <a:t> master and Lord, Jesus Christ</a:t>
            </a:r>
          </a:p>
        </p:txBody>
      </p:sp>
      <p:sp>
        <p:nvSpPr>
          <p:cNvPr id="22" name="TextBox 21">
            <a:extLst>
              <a:ext uri="{FF2B5EF4-FFF2-40B4-BE49-F238E27FC236}">
                <a16:creationId xmlns:a16="http://schemas.microsoft.com/office/drawing/2014/main" id="{9D64AFA4-FF3C-2F22-A2D6-E5864732AFC9}"/>
              </a:ext>
            </a:extLst>
          </p:cNvPr>
          <p:cNvSpPr txBox="1"/>
          <p:nvPr/>
        </p:nvSpPr>
        <p:spPr>
          <a:xfrm>
            <a:off x="24583" y="1427229"/>
            <a:ext cx="4139280"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Three examples of Judgment</a:t>
            </a:r>
          </a:p>
        </p:txBody>
      </p:sp>
      <p:sp>
        <p:nvSpPr>
          <p:cNvPr id="23" name="TextBox 22">
            <a:extLst>
              <a:ext uri="{FF2B5EF4-FFF2-40B4-BE49-F238E27FC236}">
                <a16:creationId xmlns:a16="http://schemas.microsoft.com/office/drawing/2014/main" id="{B3B630D1-A8E1-DCDD-9492-F79412B997F8}"/>
              </a:ext>
            </a:extLst>
          </p:cNvPr>
          <p:cNvSpPr txBox="1"/>
          <p:nvPr/>
        </p:nvSpPr>
        <p:spPr>
          <a:xfrm>
            <a:off x="234957" y="1697241"/>
            <a:ext cx="8795176" cy="1200329"/>
          </a:xfrm>
          <a:prstGeom prst="rect">
            <a:avLst/>
          </a:prstGeom>
          <a:noFill/>
          <a:ln>
            <a:noFill/>
          </a:ln>
        </p:spPr>
        <p:txBody>
          <a:bodyPr wrap="square" numCol="1"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Those Jesus saved out of Egypt, He later destroyed because they were faithless</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The Angels:  God set limits on them, but in lust and pride they disobeyed</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Sodom &amp; Gomorrah:  sexual immorality and unnatural sexual desire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 an example of eternal punishment of fire</a:t>
            </a:r>
          </a:p>
        </p:txBody>
      </p:sp>
      <p:sp>
        <p:nvSpPr>
          <p:cNvPr id="24" name="TextBox 23">
            <a:extLst>
              <a:ext uri="{FF2B5EF4-FFF2-40B4-BE49-F238E27FC236}">
                <a16:creationId xmlns:a16="http://schemas.microsoft.com/office/drawing/2014/main" id="{D24B25BA-B7FB-65A4-C119-3CED61BDD474}"/>
              </a:ext>
            </a:extLst>
          </p:cNvPr>
          <p:cNvSpPr txBox="1"/>
          <p:nvPr/>
        </p:nvSpPr>
        <p:spPr>
          <a:xfrm>
            <a:off x="0" y="2806872"/>
            <a:ext cx="1900547"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Three Offenses</a:t>
            </a:r>
          </a:p>
        </p:txBody>
      </p:sp>
      <p:sp>
        <p:nvSpPr>
          <p:cNvPr id="25" name="TextBox 24">
            <a:extLst>
              <a:ext uri="{FF2B5EF4-FFF2-40B4-BE49-F238E27FC236}">
                <a16:creationId xmlns:a16="http://schemas.microsoft.com/office/drawing/2014/main" id="{955CF39D-9415-5B64-06FB-05C7AA901B1B}"/>
              </a:ext>
            </a:extLst>
          </p:cNvPr>
          <p:cNvSpPr txBox="1"/>
          <p:nvPr/>
        </p:nvSpPr>
        <p:spPr>
          <a:xfrm>
            <a:off x="1475656" y="2810928"/>
            <a:ext cx="7857812" cy="923330"/>
          </a:xfrm>
          <a:prstGeom prst="rect">
            <a:avLst/>
          </a:prstGeom>
          <a:noFill/>
          <a:ln>
            <a:noFill/>
          </a:ln>
        </p:spPr>
        <p:txBody>
          <a:bodyPr wrap="square" numCol="1"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Defile the flesh – Approve of sexual sin &amp; other sensual sin</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Reject Authority</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Blaspheme “the glorious ones”(Put their own authority above spiritual beings)</a:t>
            </a:r>
          </a:p>
        </p:txBody>
      </p:sp>
      <p:sp>
        <p:nvSpPr>
          <p:cNvPr id="26" name="TextBox 25">
            <a:extLst>
              <a:ext uri="{FF2B5EF4-FFF2-40B4-BE49-F238E27FC236}">
                <a16:creationId xmlns:a16="http://schemas.microsoft.com/office/drawing/2014/main" id="{7A3B739A-41C2-1352-1D72-E59C34F37DA6}"/>
              </a:ext>
            </a:extLst>
          </p:cNvPr>
          <p:cNvSpPr txBox="1"/>
          <p:nvPr/>
        </p:nvSpPr>
        <p:spPr>
          <a:xfrm>
            <a:off x="-5581" y="3647615"/>
            <a:ext cx="7857812"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claim to have spiritual insight, but it is only base animal instinct</a:t>
            </a:r>
          </a:p>
        </p:txBody>
      </p:sp>
      <p:sp>
        <p:nvSpPr>
          <p:cNvPr id="27" name="TextBox 26">
            <a:extLst>
              <a:ext uri="{FF2B5EF4-FFF2-40B4-BE49-F238E27FC236}">
                <a16:creationId xmlns:a16="http://schemas.microsoft.com/office/drawing/2014/main" id="{5DA8531E-3A49-8CE8-CD60-586EAD484BFB}"/>
              </a:ext>
            </a:extLst>
          </p:cNvPr>
          <p:cNvSpPr txBox="1"/>
          <p:nvPr/>
        </p:nvSpPr>
        <p:spPr>
          <a:xfrm>
            <a:off x="-5581" y="3922194"/>
            <a:ext cx="9133018"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attack those who are loyal to God;   look for loopholes;   claim authority they do not have</a:t>
            </a:r>
          </a:p>
        </p:txBody>
      </p:sp>
      <p:sp>
        <p:nvSpPr>
          <p:cNvPr id="28" name="Text Box 4">
            <a:extLst>
              <a:ext uri="{FF2B5EF4-FFF2-40B4-BE49-F238E27FC236}">
                <a16:creationId xmlns:a16="http://schemas.microsoft.com/office/drawing/2014/main" id="{35CDB3E3-36E0-9048-4481-19F9B7317F0E}"/>
              </a:ext>
            </a:extLst>
          </p:cNvPr>
          <p:cNvSpPr txBox="1">
            <a:spLocks noChangeArrowheads="1"/>
          </p:cNvSpPr>
          <p:nvPr/>
        </p:nvSpPr>
        <p:spPr bwMode="auto">
          <a:xfrm>
            <a:off x="485032" y="4614330"/>
            <a:ext cx="8147817" cy="707694"/>
          </a:xfrm>
          <a:prstGeom prst="rect">
            <a:avLst/>
          </a:prstGeom>
          <a:solidFill>
            <a:schemeClr val="bg1"/>
          </a:solid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18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16 </a:t>
            </a:r>
            <a:r>
              <a:rPr lang="en-AU" sz="1800" dirty="0">
                <a:effectLst/>
                <a:latin typeface="Comic Sans MS" panose="030F0902030302020204" pitchFamily="66" charset="0"/>
                <a:ea typeface="Times New Roman" panose="02020603050405020304" pitchFamily="18" charset="0"/>
                <a:cs typeface="Times New Roman" panose="02020603050405020304" pitchFamily="18" charset="0"/>
              </a:rPr>
              <a:t>These are grumblers, malcontents, following their own sinful desires;  </a:t>
            </a:r>
            <a:br>
              <a:rPr lang="en-AU" sz="1800" dirty="0">
                <a:effectLst/>
                <a:latin typeface="Comic Sans MS" panose="030F0902030302020204" pitchFamily="66" charset="0"/>
                <a:ea typeface="Times New Roman" panose="02020603050405020304" pitchFamily="18" charset="0"/>
                <a:cs typeface="Times New Roman" panose="02020603050405020304" pitchFamily="18" charset="0"/>
              </a:rPr>
            </a:br>
            <a:r>
              <a:rPr lang="en-AU" sz="1800" dirty="0">
                <a:effectLst/>
                <a:latin typeface="Comic Sans MS" panose="030F0902030302020204" pitchFamily="66" charset="0"/>
                <a:ea typeface="Times New Roman" panose="02020603050405020304" pitchFamily="18" charset="0"/>
                <a:cs typeface="Times New Roman" panose="02020603050405020304" pitchFamily="18" charset="0"/>
              </a:rPr>
              <a:t>they are loud-mouthed boasters, showing favouritism to gain advantage.</a:t>
            </a:r>
            <a:r>
              <a:rPr lang="en-AU" sz="1600" dirty="0">
                <a:effectLst/>
              </a:rPr>
              <a:t> </a:t>
            </a:r>
            <a:endParaRPr lang="en-AU" sz="1600" b="1" dirty="0">
              <a:latin typeface="Comic Sans MS" panose="030F0902030302020204" pitchFamily="66" charset="0"/>
              <a:ea typeface="Times New Roman" panose="02020603050405020304" pitchFamily="18" charset="0"/>
              <a:cs typeface="Times New Roman" panose="02020603050405020304" pitchFamily="18" charset="0"/>
            </a:endParaRPr>
          </a:p>
        </p:txBody>
      </p:sp>
      <p:sp>
        <p:nvSpPr>
          <p:cNvPr id="29" name="TextBox 28">
            <a:extLst>
              <a:ext uri="{FF2B5EF4-FFF2-40B4-BE49-F238E27FC236}">
                <a16:creationId xmlns:a16="http://schemas.microsoft.com/office/drawing/2014/main" id="{2CFAD8D3-346A-EBA6-9BF2-E5DD70805A38}"/>
              </a:ext>
            </a:extLst>
          </p:cNvPr>
          <p:cNvSpPr txBox="1"/>
          <p:nvPr/>
        </p:nvSpPr>
        <p:spPr>
          <a:xfrm>
            <a:off x="0" y="4224777"/>
            <a:ext cx="9118965"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Though false teachers claim to be Christian, they are destined for judgment</a:t>
            </a:r>
          </a:p>
        </p:txBody>
      </p:sp>
      <p:sp>
        <p:nvSpPr>
          <p:cNvPr id="30" name="TextBox 29">
            <a:extLst>
              <a:ext uri="{FF2B5EF4-FFF2-40B4-BE49-F238E27FC236}">
                <a16:creationId xmlns:a16="http://schemas.microsoft.com/office/drawing/2014/main" id="{C30EA6D4-CF27-EB33-7613-95341DA58206}"/>
              </a:ext>
            </a:extLst>
          </p:cNvPr>
          <p:cNvSpPr txBox="1"/>
          <p:nvPr/>
        </p:nvSpPr>
        <p:spPr>
          <a:xfrm>
            <a:off x="0" y="5314275"/>
            <a:ext cx="9118965"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In THE  FAITH, we are:  Beloved;  Kept;  Called   &amp;   have:  Mercy;  Peace:  Love</a:t>
            </a:r>
          </a:p>
        </p:txBody>
      </p:sp>
    </p:spTree>
    <p:extLst>
      <p:ext uri="{BB962C8B-B14F-4D97-AF65-F5344CB8AC3E}">
        <p14:creationId xmlns:p14="http://schemas.microsoft.com/office/powerpoint/2010/main" val="465747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159164</TotalTime>
  <Words>1210</Words>
  <Application>Microsoft Macintosh PowerPoint</Application>
  <PresentationFormat>On-screen Show (16:10)</PresentationFormat>
  <Paragraphs>81</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Comic Sans MS</vt:lpstr>
      <vt:lpstr>Courier New</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2450</cp:revision>
  <cp:lastPrinted>2022-12-30T23:39:37Z</cp:lastPrinted>
  <dcterms:created xsi:type="dcterms:W3CDTF">2016-11-04T06:28:01Z</dcterms:created>
  <dcterms:modified xsi:type="dcterms:W3CDTF">2022-12-30T23:44:06Z</dcterms:modified>
</cp:coreProperties>
</file>